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7" r:id="rId2"/>
    <p:sldId id="269" r:id="rId3"/>
    <p:sldId id="294" r:id="rId4"/>
    <p:sldId id="295" r:id="rId5"/>
    <p:sldId id="270" r:id="rId6"/>
    <p:sldId id="285" r:id="rId7"/>
    <p:sldId id="277" r:id="rId8"/>
    <p:sldId id="279" r:id="rId9"/>
    <p:sldId id="283" r:id="rId10"/>
    <p:sldId id="280" r:id="rId11"/>
    <p:sldId id="281" r:id="rId12"/>
    <p:sldId id="282" r:id="rId13"/>
    <p:sldId id="284" r:id="rId14"/>
    <p:sldId id="286" r:id="rId15"/>
    <p:sldId id="287" r:id="rId16"/>
    <p:sldId id="289" r:id="rId17"/>
    <p:sldId id="290" r:id="rId18"/>
    <p:sldId id="278" r:id="rId19"/>
    <p:sldId id="291" r:id="rId20"/>
    <p:sldId id="292" r:id="rId21"/>
    <p:sldId id="296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276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7C655-1102-4F2E-8C23-67EF922792EE}" v="10" dt="2019-06-05T09:43:5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2" autoAdjust="0"/>
  </p:normalViewPr>
  <p:slideViewPr>
    <p:cSldViewPr snapToGrid="0">
      <p:cViewPr varScale="1">
        <p:scale>
          <a:sx n="66" d="100"/>
          <a:sy n="66" d="100"/>
        </p:scale>
        <p:origin x="13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A5B39-128D-4358-9346-21C30304B329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83F-6C71-4CF4-8A88-DD5246BC8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1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8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19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5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98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2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24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8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7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74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7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52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61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72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26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19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9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90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4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9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9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9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6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3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0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64C87-135D-44FD-A144-2B6492611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E59AD9-5F0A-4AE7-BAA9-F817C9CC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FBD0F-3EFB-4411-BD80-33CEB9B9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AE3CB-B383-4E3C-A567-85D5789B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E8A78-68EB-460F-8816-C4FF7B2E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8C89-83C6-4844-B936-0884CD6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CF228-65EC-42CD-9C55-7857F709D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8192F-241B-4B89-9982-01B37FED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6188A-991B-4236-9576-11ACE765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F90EC-F513-41DF-AEB2-A733745E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7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3DA8A-1C89-4C7F-BC24-9E89377CB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2D0390-CF92-473E-9EE4-C6130246C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59E91-2FE3-446D-A24B-B9C9ED3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72008-FB33-4C4C-AA2A-4BBA8B0E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FB01D-C19C-4B47-B0A7-B5FB126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E823-6C2A-41A4-9CFE-0D111388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FCFF8-3C2B-4BDB-BD6B-E077322D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7E06-8E05-4888-A85C-01C24326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52CB0-E27D-4A9B-8CDE-47C7416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9B23C-BB9D-47E5-8201-001F9EEF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921B-E921-4B27-A9DA-A3C0679A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112BD-A2DB-4DC2-BECF-48AB49AF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6D1D-8F66-4D51-BACD-95D36A27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34DA-9E6C-4DE7-9484-8D606E72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77888-4128-47AC-AE73-06209491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E95E9-9A78-4BAB-93EE-5372D1A8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DD071-1E20-47C6-B7AB-DB2D1D2D2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209AC-4547-4AA1-9EFC-572483C30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CB5BD-6BB5-4897-84B9-315B3212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97C1FE-F0B5-45D9-B6B1-DB2B82D3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2EA07-225A-4C11-A4E5-DEFF3D7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9114A-C7DF-433B-8099-5FF0E4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7AE7B-D35D-478F-8A39-DA0703ED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78FEC-E29E-4DE1-B42B-439BB295D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FF9F2B-2EBA-4D81-BAAE-DF2FD00AA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B00F80-5EE8-416C-A346-74FF8AD64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9F4DAE-00F2-49FB-83FF-CD5DB939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23FD3F-BC08-4789-BB7B-B88D405A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4E9AB-2A2F-48E6-9374-E5639BE8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CEC17-F672-4216-B97D-DA26FD5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EF487-E4AA-4522-80B5-4AA68C40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09815-9821-4B36-841D-CF24A5DB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5A065-BAD1-4A92-BBF8-CD74CCE1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0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62D25-E940-4810-B33A-2865443F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D687B7-82AD-47C1-8FF6-D0304F60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EB3CC-25CB-413D-BC70-E88F26EE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1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84955-CFC6-4847-9A6A-5619057E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0522-1D91-4793-9A37-56E7F5BA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544CD-2DBA-4B23-8DA7-4A0A7C71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F97E00-D0C3-4E06-8019-2F72294D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702EE-9A8D-4535-9B34-157A69E3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09A006-3454-4439-9DBE-6C1A2C31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7CEF-23FF-4AE9-A68A-ED0C25AE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020D2-A78E-48D7-B334-1FB3DAC14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BD99F-9E73-4D95-BE46-00C9C9F82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6D6A3-DEA4-4725-83BE-17B07E5B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5925C-8980-4CBB-AEEB-311F8450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EC95-3E84-471F-9A57-10DDCC5B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3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F8867-2A30-4A85-A720-5E943EF0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B5C1C-7354-4C56-81D8-82359B28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2213D-E98A-40B4-BD2B-9B620E98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C1FA0-6623-4AC3-9FC5-5BC29051396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821D3-D538-497C-8E80-9A4AAD9AC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1E78-B1EF-48C1-894B-BAE8D544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6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jdghks994/instagram_crawl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4690" y="1715493"/>
            <a:ext cx="7017607" cy="3282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&amp;</a:t>
            </a:r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Yolo</a:t>
            </a:r>
            <a:endParaRPr lang="en-US" altLang="ko-KR" sz="6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32134" y="5080460"/>
            <a:ext cx="391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2F385-41C8-4571-9885-70ADFEFEA72C}"/>
              </a:ext>
            </a:extLst>
          </p:cNvPr>
          <p:cNvSpPr txBox="1"/>
          <p:nvPr/>
        </p:nvSpPr>
        <p:spPr>
          <a:xfrm>
            <a:off x="8428544" y="548719"/>
            <a:ext cx="30123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20/01/31</a:t>
            </a: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학부연구생 발표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4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B74CC4-44AB-4C22-AC9C-64016CA7DE51}"/>
              </a:ext>
            </a:extLst>
          </p:cNvPr>
          <p:cNvGrpSpPr/>
          <p:nvPr/>
        </p:nvGrpSpPr>
        <p:grpSpPr>
          <a:xfrm>
            <a:off x="1488156" y="1719976"/>
            <a:ext cx="9210675" cy="4391533"/>
            <a:chOff x="1490662" y="1371091"/>
            <a:chExt cx="9210675" cy="4391533"/>
          </a:xfrm>
        </p:grpSpPr>
        <p:pic>
          <p:nvPicPr>
            <p:cNvPr id="4" name="그림 3" descr="화면, 검은색, 앉아있는, 모니터이(가) 표시된 사진&#10;&#10;자동 생성된 설명">
              <a:extLst>
                <a:ext uri="{FF2B5EF4-FFF2-40B4-BE49-F238E27FC236}">
                  <a16:creationId xmlns:a16="http://schemas.microsoft.com/office/drawing/2014/main" id="{915C7372-312A-475C-91EF-5A065E5C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62" y="1371091"/>
              <a:ext cx="9210675" cy="4391533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B98329B-7EBF-4D18-BB72-77316177CC31}"/>
                </a:ext>
              </a:extLst>
            </p:cNvPr>
            <p:cNvCxnSpPr>
              <a:cxnSpLocks/>
            </p:cNvCxnSpPr>
            <p:nvPr/>
          </p:nvCxnSpPr>
          <p:spPr>
            <a:xfrm>
              <a:off x="5256604" y="2673753"/>
              <a:ext cx="48712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70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텍스트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89601785-CE2C-4DE1-B5F2-BEBF91B3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56" y="1737232"/>
            <a:ext cx="9210675" cy="41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1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모니터, 화면, 측정기, 시계이(가) 표시된 사진&#10;&#10;자동 생성된 설명">
            <a:extLst>
              <a:ext uri="{FF2B5EF4-FFF2-40B4-BE49-F238E27FC236}">
                <a16:creationId xmlns:a16="http://schemas.microsoft.com/office/drawing/2014/main" id="{783E9DF1-EF8D-49E5-9951-8F025918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2714625"/>
            <a:ext cx="9210675" cy="16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5B907-EF1B-47D3-A7DB-5061F18CA822}"/>
              </a:ext>
            </a:extLst>
          </p:cNvPr>
          <p:cNvGrpSpPr/>
          <p:nvPr/>
        </p:nvGrpSpPr>
        <p:grpSpPr>
          <a:xfrm>
            <a:off x="777198" y="1384903"/>
            <a:ext cx="5318802" cy="5030212"/>
            <a:chOff x="2452337" y="1339625"/>
            <a:chExt cx="7244622" cy="5030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A20EE-ECE1-4ADC-8925-966BC94E6290}"/>
                </a:ext>
              </a:extLst>
            </p:cNvPr>
            <p:cNvSpPr txBox="1"/>
            <p:nvPr/>
          </p:nvSpPr>
          <p:spPr>
            <a:xfrm>
              <a:off x="3932099" y="1411472"/>
              <a:ext cx="432279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Instagram_crawler</a:t>
              </a:r>
              <a:endParaRPr kumimoji="1" lang="ko-KR" altLang="en-US" sz="25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F23764-62FE-455B-A133-E90C938EEA0D}"/>
                </a:ext>
              </a:extLst>
            </p:cNvPr>
            <p:cNvSpPr/>
            <p:nvPr/>
          </p:nvSpPr>
          <p:spPr>
            <a:xfrm>
              <a:off x="2457348" y="1339625"/>
              <a:ext cx="7237106" cy="4944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8725C4-5939-475D-9EBC-F2DF247D8B9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1967696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2C6B73-1822-4AE8-AF35-937379CD7F3A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3633487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B6E95-1AA0-4899-A345-FC9773C16598}"/>
                </a:ext>
              </a:extLst>
            </p:cNvPr>
            <p:cNvSpPr txBox="1"/>
            <p:nvPr/>
          </p:nvSpPr>
          <p:spPr>
            <a:xfrm>
              <a:off x="2452337" y="1967697"/>
              <a:ext cx="723710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url : string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collected_url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: DataFrame</a:t>
              </a:r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FE50B-57E7-440E-B6D4-D3B5128268BE}"/>
                </a:ext>
              </a:extLst>
            </p:cNvPr>
            <p:cNvSpPr txBox="1"/>
            <p:nvPr/>
          </p:nvSpPr>
          <p:spPr>
            <a:xfrm>
              <a:off x="2452337" y="3584459"/>
              <a:ext cx="7244622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set_url(url : string) : None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collect_url(count : int) : None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make_data()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get_collected_url()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get_data() : DataFrame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save_data(filename : string) : None</a:t>
              </a:r>
            </a:p>
            <a:p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AD923D-D0E7-46FF-8781-B36F1360BBF9}"/>
              </a:ext>
            </a:extLst>
          </p:cNvPr>
          <p:cNvSpPr txBox="1"/>
          <p:nvPr/>
        </p:nvSpPr>
        <p:spPr>
          <a:xfrm>
            <a:off x="6192338" y="1371092"/>
            <a:ext cx="531328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set_url(url : string)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collect_url(count : int)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colleted_url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최대 게시물 제한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make_data()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071C98-0B73-4E21-90DD-A39B3CE16DDB}"/>
              </a:ext>
            </a:extLst>
          </p:cNvPr>
          <p:cNvCxnSpPr>
            <a:cxnSpLocks/>
          </p:cNvCxnSpPr>
          <p:nvPr/>
        </p:nvCxnSpPr>
        <p:spPr>
          <a:xfrm>
            <a:off x="6262597" y="4479403"/>
            <a:ext cx="1747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32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 descr="검은색, 모니터, 화면, 닫기이(가) 표시된 사진&#10;&#10;자동 생성된 설명">
            <a:extLst>
              <a:ext uri="{FF2B5EF4-FFF2-40B4-BE49-F238E27FC236}">
                <a16:creationId xmlns:a16="http://schemas.microsoft.com/office/drawing/2014/main" id="{EAFACD71-12EA-4927-826C-4EEB6C72A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2" y="1768699"/>
            <a:ext cx="9864766" cy="4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화면, 검은색, 모니터, 노트북이(가) 표시된 사진&#10;&#10;자동 생성된 설명">
            <a:extLst>
              <a:ext uri="{FF2B5EF4-FFF2-40B4-BE49-F238E27FC236}">
                <a16:creationId xmlns:a16="http://schemas.microsoft.com/office/drawing/2014/main" id="{6C27543B-A489-42E1-9476-9871BD8E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31" y="1917925"/>
            <a:ext cx="76295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화면, 테이블, 전화이(가) 표시된 사진&#10;&#10;자동 생성된 설명">
            <a:extLst>
              <a:ext uri="{FF2B5EF4-FFF2-40B4-BE49-F238E27FC236}">
                <a16:creationId xmlns:a16="http://schemas.microsoft.com/office/drawing/2014/main" id="{8FB1A2D0-DECD-4002-9D66-1589E54A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1540041"/>
            <a:ext cx="8553450" cy="42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5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03669CC-72AF-4FB5-976B-8E923D61F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371091"/>
            <a:ext cx="8296275" cy="48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6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5B907-EF1B-47D3-A7DB-5061F18CA822}"/>
              </a:ext>
            </a:extLst>
          </p:cNvPr>
          <p:cNvGrpSpPr/>
          <p:nvPr/>
        </p:nvGrpSpPr>
        <p:grpSpPr>
          <a:xfrm>
            <a:off x="777198" y="1384903"/>
            <a:ext cx="5318802" cy="5414933"/>
            <a:chOff x="2452337" y="1339625"/>
            <a:chExt cx="7244622" cy="54149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A20EE-ECE1-4ADC-8925-966BC94E6290}"/>
                </a:ext>
              </a:extLst>
            </p:cNvPr>
            <p:cNvSpPr txBox="1"/>
            <p:nvPr/>
          </p:nvSpPr>
          <p:spPr>
            <a:xfrm>
              <a:off x="3932099" y="1411472"/>
              <a:ext cx="432279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Instagram_crawler</a:t>
              </a:r>
              <a:endParaRPr kumimoji="1" lang="ko-KR" altLang="en-US" sz="25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F23764-62FE-455B-A133-E90C938EEA0D}"/>
                </a:ext>
              </a:extLst>
            </p:cNvPr>
            <p:cNvSpPr/>
            <p:nvPr/>
          </p:nvSpPr>
          <p:spPr>
            <a:xfrm>
              <a:off x="2457348" y="1339625"/>
              <a:ext cx="7237106" cy="4944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8725C4-5939-475D-9EBC-F2DF247D8B9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1967696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2C6B73-1822-4AE8-AF35-937379CD7F3A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3633487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B6E95-1AA0-4899-A345-FC9773C16598}"/>
                </a:ext>
              </a:extLst>
            </p:cNvPr>
            <p:cNvSpPr txBox="1"/>
            <p:nvPr/>
          </p:nvSpPr>
          <p:spPr>
            <a:xfrm>
              <a:off x="2452337" y="1967697"/>
              <a:ext cx="723710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url : string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collected_url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: DataFrame</a:t>
              </a:r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FE50B-57E7-440E-B6D4-D3B5128268BE}"/>
                </a:ext>
              </a:extLst>
            </p:cNvPr>
            <p:cNvSpPr txBox="1"/>
            <p:nvPr/>
          </p:nvSpPr>
          <p:spPr>
            <a:xfrm>
              <a:off x="2452337" y="3584459"/>
              <a:ext cx="724462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set_url(url : string)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collect_url(count : int)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make_data() : None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get_collected_url() : list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get_data() : DataFrame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save_data(filename : string) : None</a:t>
              </a:r>
            </a:p>
            <a:p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AD923D-D0E7-46FF-8781-B36F1360BBF9}"/>
              </a:ext>
            </a:extLst>
          </p:cNvPr>
          <p:cNvSpPr txBox="1"/>
          <p:nvPr/>
        </p:nvSpPr>
        <p:spPr>
          <a:xfrm>
            <a:off x="6192338" y="1371092"/>
            <a:ext cx="531328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get_collected_url() :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collected_url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</a:p>
          <a:p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get_data() : DataFrame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</a:p>
          <a:p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save_data(filename : string)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csv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파일로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save</a:t>
            </a:r>
          </a:p>
          <a:p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37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테이블, 화면, 방, 검은색이(가) 표시된 사진&#10;&#10;자동 생성된 설명">
            <a:extLst>
              <a:ext uri="{FF2B5EF4-FFF2-40B4-BE49-F238E27FC236}">
                <a16:creationId xmlns:a16="http://schemas.microsoft.com/office/drawing/2014/main" id="{30DA2122-DD09-4573-8906-C4F8DE51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35" y="1596365"/>
            <a:ext cx="6806130" cy="44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1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35" y="640225"/>
            <a:ext cx="2669062" cy="109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5FE62-605F-4889-AF87-E9A175C0B1FE}"/>
              </a:ext>
            </a:extLst>
          </p:cNvPr>
          <p:cNvSpPr txBox="1"/>
          <p:nvPr/>
        </p:nvSpPr>
        <p:spPr>
          <a:xfrm>
            <a:off x="3383232" y="2388715"/>
            <a:ext cx="5420523" cy="277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소통 및 협업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크롤링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Class diagram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Yolo v3 –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음식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비음식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구별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 계획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0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검은색, 앉아있는, 화면, 모니터이(가) 표시된 사진&#10;&#10;자동 생성된 설명">
            <a:extLst>
              <a:ext uri="{FF2B5EF4-FFF2-40B4-BE49-F238E27FC236}">
                <a16:creationId xmlns:a16="http://schemas.microsoft.com/office/drawing/2014/main" id="{89304376-E8AF-419E-AD3D-9E84E1A5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19" y="2331784"/>
            <a:ext cx="6915150" cy="3657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0A7116-D018-49CF-826E-71500212665E}"/>
              </a:ext>
            </a:extLst>
          </p:cNvPr>
          <p:cNvSpPr/>
          <p:nvPr/>
        </p:nvSpPr>
        <p:spPr>
          <a:xfrm>
            <a:off x="2849077" y="148636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b="1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Main </a:t>
            </a:r>
            <a:r>
              <a:rPr lang="ko-KR" altLang="en-US" sz="4000" b="1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함수</a:t>
            </a:r>
            <a:endParaRPr lang="en-US" altLang="ko-KR" sz="4000" b="1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090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A94D9D-77CA-4061-97C4-C9BBB6CA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44" y="1453501"/>
            <a:ext cx="7124700" cy="49244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1BCFF-5E2C-47AC-8022-DC72DC863164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2-1. 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결과물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9929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사진, 다른, 표시중, 표시이(가) 표시된 사진&#10;&#10;자동 생성된 설명">
            <a:extLst>
              <a:ext uri="{FF2B5EF4-FFF2-40B4-BE49-F238E27FC236}">
                <a16:creationId xmlns:a16="http://schemas.microsoft.com/office/drawing/2014/main" id="{51A84E3C-C48D-4C85-928F-84D9A3812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69" y="574431"/>
            <a:ext cx="3209785" cy="5709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CD8E8-A01E-47F3-9014-F473497A9FF8}"/>
              </a:ext>
            </a:extLst>
          </p:cNvPr>
          <p:cNvSpPr txBox="1"/>
          <p:nvPr/>
        </p:nvSpPr>
        <p:spPr>
          <a:xfrm>
            <a:off x="1242839" y="2337999"/>
            <a:ext cx="6239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#</a:t>
            </a:r>
            <a:r>
              <a:rPr lang="ko-KR" altLang="en-US" sz="2800" dirty="0"/>
              <a:t>음식으로 검색하면</a:t>
            </a:r>
            <a:r>
              <a:rPr lang="en-US" altLang="ko-KR" sz="2800" dirty="0"/>
              <a:t> </a:t>
            </a:r>
            <a:r>
              <a:rPr lang="ko-KR" altLang="en-US" sz="2800" dirty="0"/>
              <a:t>음식도 나오지만 음식이 아닌 사진도 나옴</a:t>
            </a:r>
            <a:endParaRPr lang="en-US" altLang="ko-KR" sz="28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ko-KR" altLang="en-US" sz="2800" dirty="0">
                <a:sym typeface="Wingdings" panose="05000000000000000000" pitchFamily="2" charset="2"/>
              </a:rPr>
              <a:t>대량으로 게시글을 긁어 올 시    하나하나 삭제하기는 무리이므로</a:t>
            </a:r>
            <a:r>
              <a:rPr lang="en-US" altLang="ko-KR" sz="2800" dirty="0">
                <a:sym typeface="Wingdings" panose="05000000000000000000" pitchFamily="2" charset="2"/>
              </a:rPr>
              <a:t> yolo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v3</a:t>
            </a:r>
            <a:r>
              <a:rPr lang="ko-KR" altLang="en-US" sz="2800" dirty="0">
                <a:sym typeface="Wingdings" panose="05000000000000000000" pitchFamily="2" charset="2"/>
              </a:rPr>
              <a:t>를 사용해 음식이 아닌    사진들을 구별하기로 함</a:t>
            </a:r>
            <a:r>
              <a:rPr lang="ko-KR" altLang="en-US" sz="2800" dirty="0"/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0ADF56-5F63-4F37-B2AB-A651505FE5A3}"/>
              </a:ext>
            </a:extLst>
          </p:cNvPr>
          <p:cNvSpPr/>
          <p:nvPr/>
        </p:nvSpPr>
        <p:spPr>
          <a:xfrm>
            <a:off x="9425354" y="1758462"/>
            <a:ext cx="257908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19B68B-7EC0-438B-BEEA-F0877E89B121}"/>
              </a:ext>
            </a:extLst>
          </p:cNvPr>
          <p:cNvSpPr/>
          <p:nvPr/>
        </p:nvSpPr>
        <p:spPr>
          <a:xfrm>
            <a:off x="8522677" y="1758462"/>
            <a:ext cx="164123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AC4FB26-1AF2-4159-A8B0-904E3EBC504A}"/>
              </a:ext>
            </a:extLst>
          </p:cNvPr>
          <p:cNvSpPr/>
          <p:nvPr/>
        </p:nvSpPr>
        <p:spPr>
          <a:xfrm>
            <a:off x="8458199" y="4872092"/>
            <a:ext cx="293077" cy="319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6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2CF812-E3ED-4053-A3A2-6BA46A70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88" b="46837"/>
          <a:stretch/>
        </p:blipFill>
        <p:spPr>
          <a:xfrm>
            <a:off x="1118050" y="1768699"/>
            <a:ext cx="3927231" cy="3645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D6325-E37C-4EEC-88FE-BC8E286D2C79}"/>
              </a:ext>
            </a:extLst>
          </p:cNvPr>
          <p:cNvSpPr txBox="1"/>
          <p:nvPr/>
        </p:nvSpPr>
        <p:spPr>
          <a:xfrm>
            <a:off x="5146432" y="1797784"/>
            <a:ext cx="5955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#</a:t>
            </a:r>
            <a:r>
              <a:rPr lang="ko-KR" altLang="en-US" sz="2000" dirty="0"/>
              <a:t>음식을 했을 때 주로 같이 나오는 사진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셀카</a:t>
            </a:r>
            <a:r>
              <a:rPr lang="en-US" altLang="ko-KR" sz="2000" dirty="0">
                <a:solidFill>
                  <a:srgbClr val="FF0000"/>
                </a:solidFill>
              </a:rPr>
              <a:t>,   </a:t>
            </a:r>
            <a:r>
              <a:rPr lang="ko-KR" altLang="en-US" sz="2000" dirty="0">
                <a:solidFill>
                  <a:srgbClr val="FF0000"/>
                </a:solidFill>
              </a:rPr>
              <a:t>고양이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식당 내부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음식 사진만 구별해서 추출하기엔 음식 자체의 종류 별 라벨링이 힘드므로 </a:t>
            </a:r>
            <a:r>
              <a:rPr lang="ko-KR" altLang="en-US" sz="2000" dirty="0"/>
              <a:t>셀카</a:t>
            </a:r>
            <a:r>
              <a:rPr lang="en-US" altLang="ko-KR" sz="2000" dirty="0"/>
              <a:t>, </a:t>
            </a:r>
            <a:r>
              <a:rPr lang="ko-KR" altLang="en-US" sz="2000" dirty="0"/>
              <a:t>고양이</a:t>
            </a:r>
            <a:r>
              <a:rPr lang="en-US" altLang="ko-KR" sz="2000" dirty="0"/>
              <a:t>, </a:t>
            </a:r>
            <a:r>
              <a:rPr lang="ko-KR" altLang="en-US" sz="2000" dirty="0"/>
              <a:t>개</a:t>
            </a:r>
            <a:r>
              <a:rPr lang="en-US" altLang="ko-KR" sz="2000" dirty="0"/>
              <a:t>,  </a:t>
            </a:r>
            <a:r>
              <a:rPr lang="ko-KR" altLang="en-US" sz="2000" dirty="0"/>
              <a:t>식당 내부의 사진을 제외하기로 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 err="1"/>
              <a:t>크롤러를</a:t>
            </a:r>
            <a:r>
              <a:rPr lang="ko-KR" altLang="en-US" sz="2000" dirty="0"/>
              <a:t> 사용해 </a:t>
            </a:r>
            <a:r>
              <a:rPr lang="en-US" altLang="ko-KR" sz="2000" dirty="0"/>
              <a:t>#</a:t>
            </a:r>
            <a:r>
              <a:rPr lang="ko-KR" altLang="en-US" sz="2000" dirty="0"/>
              <a:t>얼굴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댕스타그램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반려묘</a:t>
            </a:r>
            <a:r>
              <a:rPr lang="en-US" altLang="ko-KR" sz="2000" dirty="0"/>
              <a:t>, #</a:t>
            </a:r>
            <a:r>
              <a:rPr lang="ko-KR" altLang="en-US" sz="2000" dirty="0"/>
              <a:t>카페의자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카페식탁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주로 식당 내부를 찍을 땐 의자</a:t>
            </a:r>
            <a:r>
              <a:rPr lang="en-US" altLang="ko-KR" sz="2000" dirty="0"/>
              <a:t>, </a:t>
            </a:r>
            <a:r>
              <a:rPr lang="ko-KR" altLang="en-US" sz="2000" dirty="0"/>
              <a:t>식탁이 잘 나옴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사진에 의자와 식탁의 점수가 높을 경우 제외</a:t>
            </a:r>
            <a:r>
              <a:rPr lang="en-US" altLang="ko-KR" sz="2000" dirty="0"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ym typeface="Wingdings" panose="05000000000000000000" pitchFamily="2" charset="2"/>
              </a:rPr>
              <a:t>해시태그의 </a:t>
            </a:r>
            <a:r>
              <a:rPr lang="en-US" altLang="ko-KR" sz="2000" dirty="0">
                <a:sym typeface="Wingdings" panose="05000000000000000000" pitchFamily="2" charset="2"/>
              </a:rPr>
              <a:t>100</a:t>
            </a:r>
            <a:r>
              <a:rPr lang="ko-KR" altLang="en-US" sz="2000" dirty="0">
                <a:sym typeface="Wingdings" panose="05000000000000000000" pitchFamily="2" charset="2"/>
              </a:rPr>
              <a:t>개 </a:t>
            </a:r>
            <a:r>
              <a:rPr lang="ko-KR" altLang="en-US" sz="2000" dirty="0" err="1">
                <a:sym typeface="Wingdings" panose="05000000000000000000" pitchFamily="2" charset="2"/>
              </a:rPr>
              <a:t>게시글들의</a:t>
            </a:r>
            <a:r>
              <a:rPr lang="ko-KR" altLang="en-US" sz="2000" dirty="0">
                <a:sym typeface="Wingdings" panose="05000000000000000000" pitchFamily="2" charset="2"/>
              </a:rPr>
              <a:t> 사진을 가져옴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 err="1">
                <a:sym typeface="Wingdings" panose="05000000000000000000" pitchFamily="2" charset="2"/>
              </a:rPr>
              <a:t>Labelimg</a:t>
            </a:r>
            <a:r>
              <a:rPr lang="ko-KR" altLang="en-US" sz="2000" dirty="0">
                <a:sym typeface="Wingdings" panose="05000000000000000000" pitchFamily="2" charset="2"/>
              </a:rPr>
              <a:t> 를 사용해 각 사진들 </a:t>
            </a:r>
            <a:r>
              <a:rPr lang="ko-KR" altLang="en-US" sz="2000" dirty="0" err="1">
                <a:sym typeface="Wingdings" panose="05000000000000000000" pitchFamily="2" charset="2"/>
              </a:rPr>
              <a:t>라벨링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Face</a:t>
            </a:r>
            <a:r>
              <a:rPr lang="ko-KR" altLang="en-US" sz="2000" dirty="0">
                <a:sym typeface="Wingdings" panose="05000000000000000000" pitchFamily="2" charset="2"/>
              </a:rPr>
              <a:t>의 경우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반만 나오거나 </a:t>
            </a:r>
            <a:r>
              <a:rPr lang="ko-KR" altLang="en-US" sz="2000" dirty="0" err="1">
                <a:sym typeface="Wingdings" panose="05000000000000000000" pitchFamily="2" charset="2"/>
              </a:rPr>
              <a:t>거울셀카의</a:t>
            </a:r>
            <a:r>
              <a:rPr lang="ko-KR" altLang="en-US" sz="2000" dirty="0">
                <a:sym typeface="Wingdings" panose="05000000000000000000" pitchFamily="2" charset="2"/>
              </a:rPr>
              <a:t> 비중도 높아서 </a:t>
            </a:r>
            <a:r>
              <a:rPr lang="en-US" altLang="ko-KR" sz="2000" dirty="0">
                <a:sym typeface="Wingdings" panose="05000000000000000000" pitchFamily="2" charset="2"/>
              </a:rPr>
              <a:t>face, </a:t>
            </a:r>
            <a:r>
              <a:rPr lang="en-US" altLang="ko-KR" sz="2000" dirty="0" err="1">
                <a:sym typeface="Wingdings" panose="05000000000000000000" pitchFamily="2" charset="2"/>
              </a:rPr>
              <a:t>half_face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en-US" altLang="ko-KR" sz="2000" dirty="0" err="1">
                <a:sym typeface="Wingdings" panose="05000000000000000000" pitchFamily="2" charset="2"/>
              </a:rPr>
              <a:t>phone_face</a:t>
            </a:r>
            <a:r>
              <a:rPr lang="ko-KR" altLang="en-US" sz="2000" dirty="0">
                <a:sym typeface="Wingdings" panose="05000000000000000000" pitchFamily="2" charset="2"/>
              </a:rPr>
              <a:t>로 세분화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13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검은색, 화면, 모니터, 앉아있는이(가) 표시된 사진&#10;&#10;자동 생성된 설명">
            <a:extLst>
              <a:ext uri="{FF2B5EF4-FFF2-40B4-BE49-F238E27FC236}">
                <a16:creationId xmlns:a16="http://schemas.microsoft.com/office/drawing/2014/main" id="{2502D90D-4E2D-4F09-9AA7-B3CA27B41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52" y="2418652"/>
            <a:ext cx="1960171" cy="2531887"/>
          </a:xfrm>
          <a:prstGeom prst="rect">
            <a:avLst/>
          </a:prstGeom>
        </p:spPr>
      </p:pic>
      <p:pic>
        <p:nvPicPr>
          <p:cNvPr id="9" name="그림 8" descr="검은색, 앉아있는, 쥐고있는, 빨간색이(가) 표시된 사진&#10;&#10;자동 생성된 설명">
            <a:extLst>
              <a:ext uri="{FF2B5EF4-FFF2-40B4-BE49-F238E27FC236}">
                <a16:creationId xmlns:a16="http://schemas.microsoft.com/office/drawing/2014/main" id="{697FC2B2-C26E-4BD3-9A97-C46C6234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93" y="2416434"/>
            <a:ext cx="3566352" cy="1684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AD3C2-CB4B-44A8-8E9C-B59EEF697EC3}"/>
              </a:ext>
            </a:extLst>
          </p:cNvPr>
          <p:cNvSpPr txBox="1"/>
          <p:nvPr/>
        </p:nvSpPr>
        <p:spPr>
          <a:xfrm>
            <a:off x="8289884" y="278101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사진들 경로 저장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ED36D4-CA1A-4748-8403-C7860072F39F}"/>
              </a:ext>
            </a:extLst>
          </p:cNvPr>
          <p:cNvCxnSpPr/>
          <p:nvPr/>
        </p:nvCxnSpPr>
        <p:spPr>
          <a:xfrm flipV="1">
            <a:off x="4333400" y="3481754"/>
            <a:ext cx="1195754" cy="86750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ECB383-067B-4E55-BF4F-464234D36D0A}"/>
              </a:ext>
            </a:extLst>
          </p:cNvPr>
          <p:cNvSpPr txBox="1"/>
          <p:nvPr/>
        </p:nvSpPr>
        <p:spPr>
          <a:xfrm>
            <a:off x="6560784" y="254112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총 </a:t>
            </a:r>
            <a:r>
              <a:rPr lang="en-US" altLang="ko-KR" dirty="0">
                <a:solidFill>
                  <a:srgbClr val="FFFF00"/>
                </a:solidFill>
              </a:rPr>
              <a:t>7</a:t>
            </a:r>
            <a:r>
              <a:rPr lang="ko-KR" altLang="en-US" dirty="0">
                <a:solidFill>
                  <a:srgbClr val="FFFF00"/>
                </a:solidFill>
              </a:rPr>
              <a:t>개의 클래스</a:t>
            </a:r>
          </a:p>
        </p:txBody>
      </p:sp>
    </p:spTree>
    <p:extLst>
      <p:ext uri="{BB962C8B-B14F-4D97-AF65-F5344CB8AC3E}">
        <p14:creationId xmlns:p14="http://schemas.microsoft.com/office/powerpoint/2010/main" val="27877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사진, 검은색, 화면, 하얀색이(가) 표시된 사진&#10;&#10;자동 생성된 설명">
            <a:extLst>
              <a:ext uri="{FF2B5EF4-FFF2-40B4-BE49-F238E27FC236}">
                <a16:creationId xmlns:a16="http://schemas.microsoft.com/office/drawing/2014/main" id="{40C82F12-B4AA-48D2-A527-C77C9856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33" y="1828928"/>
            <a:ext cx="2946053" cy="2236817"/>
          </a:xfrm>
          <a:prstGeom prst="rect">
            <a:avLst/>
          </a:prstGeom>
        </p:spPr>
      </p:pic>
      <p:pic>
        <p:nvPicPr>
          <p:cNvPr id="9" name="그림 8" descr="검은색, 시계, 화면, 방이(가) 표시된 사진&#10;&#10;자동 생성된 설명">
            <a:extLst>
              <a:ext uri="{FF2B5EF4-FFF2-40B4-BE49-F238E27FC236}">
                <a16:creationId xmlns:a16="http://schemas.microsoft.com/office/drawing/2014/main" id="{C528D53C-9DC9-4854-84CC-A437418B1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59" y="1807067"/>
            <a:ext cx="3181581" cy="2340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555954" y="4544675"/>
            <a:ext cx="6576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v3</a:t>
            </a:r>
            <a:r>
              <a:rPr lang="ko-KR" altLang="en-US" dirty="0"/>
              <a:t> 의 </a:t>
            </a:r>
            <a:r>
              <a:rPr lang="en-US" altLang="ko-KR" dirty="0"/>
              <a:t>layer</a:t>
            </a:r>
            <a:r>
              <a:rPr lang="ko-KR" altLang="en-US" dirty="0"/>
              <a:t>들을 정의해 놓은 </a:t>
            </a:r>
            <a:r>
              <a:rPr lang="en-US" altLang="ko-KR" dirty="0"/>
              <a:t>yolov3.cfg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r>
              <a:rPr lang="en-US" altLang="ko-KR" dirty="0"/>
              <a:t>Classes = 7</a:t>
            </a:r>
          </a:p>
          <a:p>
            <a:r>
              <a:rPr lang="en-US" altLang="ko-KR" dirty="0"/>
              <a:t>Filters = 3*(5+7) = 36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43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1" y="3987415"/>
            <a:ext cx="657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맨 처음 학습 데이터를 가져올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데이터의 양이 기존의 </a:t>
            </a:r>
            <a:r>
              <a:rPr lang="en-US" altLang="ko-KR" dirty="0"/>
              <a:t>coco</a:t>
            </a:r>
            <a:r>
              <a:rPr lang="ko-KR" altLang="en-US" dirty="0"/>
              <a:t>에 비해서는 적으므로 세대 늘림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그 외 </a:t>
            </a:r>
            <a:r>
              <a:rPr lang="en-US" altLang="ko-KR" dirty="0"/>
              <a:t>coco</a:t>
            </a:r>
            <a:r>
              <a:rPr lang="ko-KR" altLang="en-US" dirty="0"/>
              <a:t>에 맞춰진 부분들 수정 </a:t>
            </a:r>
            <a:r>
              <a:rPr lang="en-US" altLang="ko-KR" dirty="0"/>
              <a:t>(</a:t>
            </a:r>
            <a:r>
              <a:rPr lang="ko-KR" altLang="en-US" dirty="0"/>
              <a:t>주로 경로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  <p:pic>
        <p:nvPicPr>
          <p:cNvPr id="19" name="그림 18" descr="앉아있는, 테이블, 모니터, 컴퓨터이(가) 표시된 사진&#10;&#10;자동 생성된 설명">
            <a:extLst>
              <a:ext uri="{FF2B5EF4-FFF2-40B4-BE49-F238E27FC236}">
                <a16:creationId xmlns:a16="http://schemas.microsoft.com/office/drawing/2014/main" id="{FF8D52A9-D079-414F-9AE4-83F74D4B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80" y="2156254"/>
            <a:ext cx="9304826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9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0" y="4638562"/>
            <a:ext cx="657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여기도 이제 데이터 가져올 때의 경로들 수정해주기</a:t>
            </a:r>
            <a:endParaRPr lang="en-US" altLang="ko-KR" dirty="0"/>
          </a:p>
        </p:txBody>
      </p:sp>
      <p:pic>
        <p:nvPicPr>
          <p:cNvPr id="4" name="그림 3" descr="앉아있는, 모니터, 테이블, 화면이(가) 표시된 사진&#10;&#10;자동 생성된 설명">
            <a:extLst>
              <a:ext uri="{FF2B5EF4-FFF2-40B4-BE49-F238E27FC236}">
                <a16:creationId xmlns:a16="http://schemas.microsoft.com/office/drawing/2014/main" id="{A94B96BD-3CFC-4F26-AE24-FF2B4BB63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0" y="1799808"/>
            <a:ext cx="10874682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4.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향후 계획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06342-7C53-4BC0-ABD7-7F55F65431D9}"/>
              </a:ext>
            </a:extLst>
          </p:cNvPr>
          <p:cNvSpPr txBox="1"/>
          <p:nvPr/>
        </p:nvSpPr>
        <p:spPr>
          <a:xfrm>
            <a:off x="2410434" y="1339625"/>
            <a:ext cx="7366119" cy="476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피드백에 대한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TODO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리스트 수정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Dataset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완성 및 코드 오류 해결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유무 판단 알고리즘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색검출 알고리즘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초록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vs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노랑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및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홍콩 비만율에 대한 자료 수집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의미있는 데이터 추출을 위한 아이디어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55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1586" y="2801403"/>
            <a:ext cx="8123815" cy="1255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들어주셔서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감사합니다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18751-7212-47A3-B979-3D4096F2A279}"/>
              </a:ext>
            </a:extLst>
          </p:cNvPr>
          <p:cNvSpPr txBox="1"/>
          <p:nvPr/>
        </p:nvSpPr>
        <p:spPr>
          <a:xfrm>
            <a:off x="7732134" y="5080460"/>
            <a:ext cx="3781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4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3715698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1.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소통 및 협업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73070221-6085-4989-BA57-67D93A2AE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4" y="1459513"/>
            <a:ext cx="9842339" cy="46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3715698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1.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소통 및 협업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, 앉아있는, 검은색, 모니터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D9B578E1-58DE-4B13-99F9-732E53201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04" y="1388662"/>
            <a:ext cx="9599425" cy="47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5B907-EF1B-47D3-A7DB-5061F18CA822}"/>
              </a:ext>
            </a:extLst>
          </p:cNvPr>
          <p:cNvGrpSpPr/>
          <p:nvPr/>
        </p:nvGrpSpPr>
        <p:grpSpPr>
          <a:xfrm>
            <a:off x="777198" y="1384903"/>
            <a:ext cx="5318802" cy="5030212"/>
            <a:chOff x="2452337" y="1339625"/>
            <a:chExt cx="7244622" cy="5030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A20EE-ECE1-4ADC-8925-966BC94E6290}"/>
                </a:ext>
              </a:extLst>
            </p:cNvPr>
            <p:cNvSpPr txBox="1"/>
            <p:nvPr/>
          </p:nvSpPr>
          <p:spPr>
            <a:xfrm>
              <a:off x="3932099" y="1411472"/>
              <a:ext cx="432279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Instagram_crawler</a:t>
              </a:r>
              <a:endParaRPr kumimoji="1" lang="ko-KR" altLang="en-US" sz="25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F23764-62FE-455B-A133-E90C938EEA0D}"/>
                </a:ext>
              </a:extLst>
            </p:cNvPr>
            <p:cNvSpPr/>
            <p:nvPr/>
          </p:nvSpPr>
          <p:spPr>
            <a:xfrm>
              <a:off x="2457348" y="1339625"/>
              <a:ext cx="7237106" cy="4944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8725C4-5939-475D-9EBC-F2DF247D8B9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1967696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2C6B73-1822-4AE8-AF35-937379CD7F3A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3633487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B6E95-1AA0-4899-A345-FC9773C16598}"/>
                </a:ext>
              </a:extLst>
            </p:cNvPr>
            <p:cNvSpPr txBox="1"/>
            <p:nvPr/>
          </p:nvSpPr>
          <p:spPr>
            <a:xfrm>
              <a:off x="2452337" y="1967697"/>
              <a:ext cx="723710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url : string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collected_url : list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: DataFrame</a:t>
              </a:r>
              <a:endParaRPr kumimoji="1" lang="ko-KR" altLang="en-US" sz="25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FE50B-57E7-440E-B6D4-D3B5128268BE}"/>
                </a:ext>
              </a:extLst>
            </p:cNvPr>
            <p:cNvSpPr txBox="1"/>
            <p:nvPr/>
          </p:nvSpPr>
          <p:spPr>
            <a:xfrm>
              <a:off x="2452337" y="3584459"/>
              <a:ext cx="7244622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set_url(url : string)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collect_url(count : int)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make_data()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get_collected_url()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get_data() : DataFrame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save_data(filename : string) : None</a:t>
              </a:r>
            </a:p>
            <a:p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AD923D-D0E7-46FF-8781-B36F1360BBF9}"/>
              </a:ext>
            </a:extLst>
          </p:cNvPr>
          <p:cNvSpPr txBox="1"/>
          <p:nvPr/>
        </p:nvSpPr>
        <p:spPr>
          <a:xfrm>
            <a:off x="6192338" y="1371092"/>
            <a:ext cx="531328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해시태그 검색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instagram.com/explore/tags/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음식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collected_url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검색된 게시물들의 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 list</a:t>
            </a:r>
          </a:p>
          <a:p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게시물을 올린 시간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해쉬 태그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링크의 집합</a:t>
            </a: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R" altLang="en-US" sz="2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03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테이블, 모니터, 앉아있는, 화면이(가) 표시된 사진&#10;&#10;자동 생성된 설명">
            <a:extLst>
              <a:ext uri="{FF2B5EF4-FFF2-40B4-BE49-F238E27FC236}">
                <a16:creationId xmlns:a16="http://schemas.microsoft.com/office/drawing/2014/main" id="{FEFC2106-1082-4022-8212-E48E19608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96" y="1883937"/>
            <a:ext cx="6153721" cy="39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5B907-EF1B-47D3-A7DB-5061F18CA822}"/>
              </a:ext>
            </a:extLst>
          </p:cNvPr>
          <p:cNvGrpSpPr/>
          <p:nvPr/>
        </p:nvGrpSpPr>
        <p:grpSpPr>
          <a:xfrm>
            <a:off x="777198" y="1384903"/>
            <a:ext cx="5318802" cy="5030212"/>
            <a:chOff x="2452337" y="1339625"/>
            <a:chExt cx="7244622" cy="5030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A20EE-ECE1-4ADC-8925-966BC94E6290}"/>
                </a:ext>
              </a:extLst>
            </p:cNvPr>
            <p:cNvSpPr txBox="1"/>
            <p:nvPr/>
          </p:nvSpPr>
          <p:spPr>
            <a:xfrm>
              <a:off x="3932099" y="1411472"/>
              <a:ext cx="432279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Instagram_crawler</a:t>
              </a:r>
              <a:endParaRPr kumimoji="1" lang="ko-KR" altLang="en-US" sz="25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F23764-62FE-455B-A133-E90C938EEA0D}"/>
                </a:ext>
              </a:extLst>
            </p:cNvPr>
            <p:cNvSpPr/>
            <p:nvPr/>
          </p:nvSpPr>
          <p:spPr>
            <a:xfrm>
              <a:off x="2457348" y="1339625"/>
              <a:ext cx="7237106" cy="4944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8725C4-5939-475D-9EBC-F2DF247D8B9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1967696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2C6B73-1822-4AE8-AF35-937379CD7F3A}"/>
                </a:ext>
              </a:extLst>
            </p:cNvPr>
            <p:cNvCxnSpPr>
              <a:cxnSpLocks/>
            </p:cNvCxnSpPr>
            <p:nvPr/>
          </p:nvCxnSpPr>
          <p:spPr>
            <a:xfrm>
              <a:off x="2454843" y="3633487"/>
              <a:ext cx="7239611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B6E95-1AA0-4899-A345-FC9773C16598}"/>
                </a:ext>
              </a:extLst>
            </p:cNvPr>
            <p:cNvSpPr txBox="1"/>
            <p:nvPr/>
          </p:nvSpPr>
          <p:spPr>
            <a:xfrm>
              <a:off x="2452337" y="1967697"/>
              <a:ext cx="723710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url : string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collected_url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data : DataFrame</a:t>
              </a:r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FE50B-57E7-440E-B6D4-D3B5128268BE}"/>
                </a:ext>
              </a:extLst>
            </p:cNvPr>
            <p:cNvSpPr txBox="1"/>
            <p:nvPr/>
          </p:nvSpPr>
          <p:spPr>
            <a:xfrm>
              <a:off x="2452337" y="3584459"/>
              <a:ext cx="7244622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set_url(url : string) : None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collect_url(count : int) : None</a:t>
              </a:r>
            </a:p>
            <a:p>
              <a:r>
                <a:rPr kumimoji="1" lang="en-US" altLang="ko-KR" sz="25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make_data() : None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get_collected_url() : list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get_data() : DataFrame</a:t>
              </a:r>
            </a:p>
            <a:p>
              <a:r>
                <a:rPr kumimoji="1" lang="en-US" altLang="ko-KR" sz="250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save_data(filename : string) : None</a:t>
              </a:r>
            </a:p>
            <a:p>
              <a:endPara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AD923D-D0E7-46FF-8781-B36F1360BBF9}"/>
              </a:ext>
            </a:extLst>
          </p:cNvPr>
          <p:cNvSpPr txBox="1"/>
          <p:nvPr/>
        </p:nvSpPr>
        <p:spPr>
          <a:xfrm>
            <a:off x="6192338" y="1371092"/>
            <a:ext cx="531328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set_url(url : string)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url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collect_url(count : int)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colleted_url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최대 게시물 제한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make_data() :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kumimoji="1" lang="ko-KR" altLang="en-US" sz="25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값 세팅</a:t>
            </a:r>
            <a:endParaRPr kumimoji="1" lang="en-US" altLang="ko-KR" sz="2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60EC342-0E76-48E6-A508-F9210A521200}"/>
              </a:ext>
            </a:extLst>
          </p:cNvPr>
          <p:cNvCxnSpPr>
            <a:cxnSpLocks/>
          </p:cNvCxnSpPr>
          <p:nvPr/>
        </p:nvCxnSpPr>
        <p:spPr>
          <a:xfrm>
            <a:off x="6274173" y="2951545"/>
            <a:ext cx="31476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5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0A594D-845F-4F45-8FED-FAB426876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2109787"/>
            <a:ext cx="9210675" cy="35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Class diagram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사진, 음식이(가) 표시된 사진&#10;&#10;자동 생성된 설명">
            <a:extLst>
              <a:ext uri="{FF2B5EF4-FFF2-40B4-BE49-F238E27FC236}">
                <a16:creationId xmlns:a16="http://schemas.microsoft.com/office/drawing/2014/main" id="{194C9BC5-4365-4849-B50E-FB7E022B3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9" y="1339625"/>
            <a:ext cx="8362950" cy="3152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6ED9A-C89B-4BFF-A0B0-651D3B29E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20" y="4660402"/>
            <a:ext cx="7810714" cy="140017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8423C1-D58E-470A-9C36-2CD18C12DC45}"/>
              </a:ext>
            </a:extLst>
          </p:cNvPr>
          <p:cNvCxnSpPr>
            <a:cxnSpLocks/>
          </p:cNvCxnSpPr>
          <p:nvPr/>
        </p:nvCxnSpPr>
        <p:spPr>
          <a:xfrm>
            <a:off x="2049413" y="4838219"/>
            <a:ext cx="31476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7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874</Words>
  <Application>Microsoft Office PowerPoint</Application>
  <PresentationFormat>와이드스크린</PresentationFormat>
  <Paragraphs>168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Wingdings</vt:lpstr>
      <vt:lpstr>맑은 고딕</vt:lpstr>
      <vt:lpstr>210 맨발의청춘 B</vt:lpstr>
      <vt:lpstr>Arial</vt:lpstr>
      <vt:lpstr>NanumBarunGothic</vt:lpstr>
      <vt:lpstr>210 맨발의청춘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qudwns2052@gmail.com</dc:creator>
  <cp:lastModifiedBy>최병준</cp:lastModifiedBy>
  <cp:revision>70</cp:revision>
  <dcterms:created xsi:type="dcterms:W3CDTF">2019-05-19T08:25:54Z</dcterms:created>
  <dcterms:modified xsi:type="dcterms:W3CDTF">2020-01-31T04:46:03Z</dcterms:modified>
</cp:coreProperties>
</file>